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package/2006/relationships/metadata/extended-properties" Target="docProps/app0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341" r:id="rId2"/>
    <p:sldId id="340" r:id="rId3"/>
    <p:sldId id="349" r:id="rId4"/>
    <p:sldId id="536" r:id="rId5"/>
    <p:sldId id="348" r:id="rId6"/>
    <p:sldId id="347" r:id="rId7"/>
    <p:sldId id="539" r:id="rId8"/>
    <p:sldId id="346" r:id="rId9"/>
    <p:sldId id="345" r:id="rId10"/>
    <p:sldId id="344" r:id="rId11"/>
    <p:sldId id="343" r:id="rId12"/>
    <p:sldId id="374" r:id="rId13"/>
    <p:sldId id="375" r:id="rId14"/>
    <p:sldId id="361" r:id="rId15"/>
    <p:sldId id="540" r:id="rId16"/>
    <p:sldId id="360" r:id="rId17"/>
    <p:sldId id="538" r:id="rId18"/>
    <p:sldId id="342" r:id="rId19"/>
    <p:sldId id="376" r:id="rId20"/>
    <p:sldId id="377" r:id="rId21"/>
    <p:sldId id="378" r:id="rId22"/>
    <p:sldId id="359" r:id="rId23"/>
    <p:sldId id="358" r:id="rId24"/>
    <p:sldId id="541" r:id="rId25"/>
    <p:sldId id="357" r:id="rId26"/>
    <p:sldId id="368" r:id="rId27"/>
    <p:sldId id="511" r:id="rId28"/>
    <p:sldId id="356" r:id="rId29"/>
    <p:sldId id="355" r:id="rId30"/>
    <p:sldId id="380" r:id="rId31"/>
    <p:sldId id="354" r:id="rId32"/>
    <p:sldId id="542" r:id="rId33"/>
    <p:sldId id="381" r:id="rId34"/>
    <p:sldId id="367" r:id="rId35"/>
    <p:sldId id="546" r:id="rId36"/>
    <p:sldId id="366" r:id="rId37"/>
    <p:sldId id="365" r:id="rId38"/>
    <p:sldId id="382" r:id="rId39"/>
    <p:sldId id="545" r:id="rId40"/>
    <p:sldId id="394" r:id="rId41"/>
    <p:sldId id="544" r:id="rId42"/>
    <p:sldId id="393" r:id="rId43"/>
    <p:sldId id="392" r:id="rId44"/>
    <p:sldId id="384" r:id="rId45"/>
    <p:sldId id="391" r:id="rId46"/>
    <p:sldId id="390" r:id="rId47"/>
    <p:sldId id="389" r:id="rId48"/>
    <p:sldId id="395" r:id="rId49"/>
    <p:sldId id="543" r:id="rId50"/>
    <p:sldId id="388" r:id="rId51"/>
    <p:sldId id="387" r:id="rId52"/>
    <p:sldId id="398" r:id="rId53"/>
    <p:sldId id="492" r:id="rId54"/>
    <p:sldId id="407" r:id="rId5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2F7"/>
    <a:srgbClr val="EC3224"/>
    <a:srgbClr val="FAD648"/>
    <a:srgbClr val="0041F5"/>
    <a:srgbClr val="EB9A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39" autoAdjust="0"/>
    <p:restoredTop sz="94676" autoAdjust="0"/>
  </p:normalViewPr>
  <p:slideViewPr>
    <p:cSldViewPr snapToGrid="0" snapToObjects="1">
      <p:cViewPr>
        <p:scale>
          <a:sx n="100" d="100"/>
          <a:sy n="100" d="100"/>
        </p:scale>
        <p:origin x="19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1.tiff>
</file>

<file path=ppt/media/image12.tiff>
</file>

<file path=ppt/media/image13.png>
</file>

<file path=ppt/media/image14.png>
</file>

<file path=ppt/media/image15.png>
</file>

<file path=ppt/media/image15.tiff>
</file>

<file path=ppt/media/image16.tiff>
</file>

<file path=ppt/media/image17.tiff>
</file>

<file path=ppt/media/image18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D7003-29DC-4C09-9228-909609CD59C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B764D-92E6-425B-8DD3-E10E3632A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784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559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650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B764D-92E6-425B-8DD3-E10E3632A44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34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841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091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648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076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89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B764D-92E6-425B-8DD3-E10E3632A4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2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709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B764D-92E6-425B-8DD3-E10E3632A4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153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3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E7F07-B714-43FB-9B65-9DD21AC0D21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280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B764D-92E6-425B-8DD3-E10E3632A44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02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zoology.ubc.ca/~whitlock/Kingfisher/SamplingNormal.htm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www.zoology.ubc.ca/~whitlock/Kingfisher/CIMean.htm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/>
              <a:t>Estimation </a:t>
            </a:r>
            <a:r>
              <a:rPr lang="en-US"/>
              <a:t>with Uncertainty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5406189"/>
            <a:ext cx="4351421" cy="1010651"/>
          </a:xfrm>
        </p:spPr>
        <p:txBody>
          <a:bodyPr>
            <a:normAutofit fontScale="40000" lnSpcReduction="20000"/>
          </a:bodyPr>
          <a:lstStyle/>
          <a:p>
            <a:pPr marL="0" lvl="0" indent="0" algn="l">
              <a:buNone/>
            </a:pPr>
            <a:br>
              <a:rPr dirty="0"/>
            </a:br>
            <a:br>
              <a:rPr dirty="0"/>
            </a:br>
            <a:r>
              <a:rPr sz="4500" dirty="0"/>
              <a:t>Analysis of Biological Data</a:t>
            </a:r>
            <a:endParaRPr lang="en-US" sz="4500" dirty="0"/>
          </a:p>
          <a:p>
            <a:pPr marL="0" lvl="0" indent="0" algn="l">
              <a:buNone/>
            </a:pPr>
            <a:r>
              <a:rPr lang="en-US" sz="4500" dirty="0"/>
              <a:t>Chapter 4</a:t>
            </a:r>
            <a:endParaRPr sz="4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96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A Sample of 20 Diamonds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10</a:t>
            </a:fld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5CF056F-B7FE-40EE-935C-FA43188A03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748" t="19482" r="25377" b="27484"/>
          <a:stretch/>
        </p:blipFill>
        <p:spPr>
          <a:xfrm>
            <a:off x="736892" y="1143000"/>
            <a:ext cx="7670216" cy="4095115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6215A9C-2493-46C8-8E04-D47869ED9D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5553250"/>
              </p:ext>
            </p:extLst>
          </p:nvPr>
        </p:nvGraphicFramePr>
        <p:xfrm>
          <a:off x="1524000" y="4976948"/>
          <a:ext cx="6096000" cy="1889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14052925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8787448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257357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17733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Medium</a:t>
                      </a: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Large</a:t>
                      </a: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365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2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Gold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534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684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3208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Another Sample of 20 Diamonds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11</a:t>
            </a:fld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AA80644-3799-4880-A852-49B36ABD3B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965" t="18399" r="27271" b="32174"/>
          <a:stretch/>
        </p:blipFill>
        <p:spPr>
          <a:xfrm>
            <a:off x="835478" y="1143000"/>
            <a:ext cx="7473043" cy="3937717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5D0A094-35D7-3F42-B3B6-0BDCA93224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900412"/>
              </p:ext>
            </p:extLst>
          </p:nvPr>
        </p:nvGraphicFramePr>
        <p:xfrm>
          <a:off x="1524000" y="4976948"/>
          <a:ext cx="6096000" cy="1889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14052925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8787448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257357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17733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Medium</a:t>
                      </a: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Large</a:t>
                      </a: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365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2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Gold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534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684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3684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And Another Sample of 20 Diamonds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12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E18DDB-633F-45EE-9AF6-891AC6650F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183" t="19482" r="28286" b="30731"/>
          <a:stretch/>
        </p:blipFill>
        <p:spPr>
          <a:xfrm>
            <a:off x="791934" y="1163844"/>
            <a:ext cx="7560131" cy="4189951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614CBA2-73CF-9940-96C7-6D91744BA1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0478502"/>
              </p:ext>
            </p:extLst>
          </p:nvPr>
        </p:nvGraphicFramePr>
        <p:xfrm>
          <a:off x="1524000" y="4976948"/>
          <a:ext cx="6096000" cy="188976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14052925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8787448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257357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17733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Medium</a:t>
                      </a:r>
                    </a:p>
                  </a:txBody>
                  <a:tcPr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Large</a:t>
                      </a:r>
                    </a:p>
                  </a:txBody>
                  <a:tcPr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365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2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Gold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534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684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5249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One Last Sample of 20 Diamonds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13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6CF9BBB-5992-45E7-804D-67C3B2E676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0169" t="18399" r="25377" b="32174"/>
          <a:stretch/>
        </p:blipFill>
        <p:spPr>
          <a:xfrm>
            <a:off x="444132" y="1159601"/>
            <a:ext cx="8255735" cy="421503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318EAB9-8F77-804D-AA74-6FEC57D49E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342178"/>
              </p:ext>
            </p:extLst>
          </p:nvPr>
        </p:nvGraphicFramePr>
        <p:xfrm>
          <a:off x="1524000" y="4976948"/>
          <a:ext cx="6096000" cy="1889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14052925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8787448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257357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17733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Medium</a:t>
                      </a: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Large</a:t>
                      </a: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365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41F5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2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Gold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AD648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534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EC3224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684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6981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360229" cy="51212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1. </a:t>
            </a:r>
            <a:r>
              <a:rPr lang="en-US" b="1" i="1" dirty="0"/>
              <a:t>“Sampling is random”: </a:t>
            </a:r>
          </a:p>
          <a:p>
            <a:pPr marL="0" indent="0">
              <a:buNone/>
            </a:pPr>
            <a:r>
              <a:rPr lang="en-US" dirty="0"/>
              <a:t>	Estimates from sampling efforts varied and did 	not perfectly capture the true population values.</a:t>
            </a:r>
          </a:p>
          <a:p>
            <a:pPr marL="0" indent="0">
              <a:buNone/>
            </a:pPr>
            <a:r>
              <a:rPr lang="en-US" b="1" dirty="0"/>
              <a:t>2.  Random DOES NOT mean that all outcomes are equally probable </a:t>
            </a:r>
            <a:r>
              <a:rPr lang="en-US" dirty="0"/>
              <a:t>e.g.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are no </a:t>
            </a:r>
            <a:r>
              <a:rPr lang="en-US" dirty="0">
                <a:solidFill>
                  <a:srgbClr val="FF0000"/>
                </a:solidFill>
              </a:rPr>
              <a:t>LARGE RED </a:t>
            </a:r>
            <a:r>
              <a:rPr lang="en-US" dirty="0"/>
              <a:t>diamonds in the population so we never sampled a </a:t>
            </a:r>
            <a:r>
              <a:rPr lang="en-US" dirty="0">
                <a:solidFill>
                  <a:srgbClr val="FF0000"/>
                </a:solidFill>
              </a:rPr>
              <a:t>LARGE RED </a:t>
            </a:r>
            <a:r>
              <a:rPr lang="en-US" dirty="0"/>
              <a:t>diamond.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most common diamond color in the population is </a:t>
            </a:r>
            <a:r>
              <a:rPr lang="en-US" b="1" dirty="0">
                <a:solidFill>
                  <a:srgbClr val="FFC000"/>
                </a:solidFill>
              </a:rPr>
              <a:t>gold</a:t>
            </a:r>
            <a:r>
              <a:rPr lang="en-US" dirty="0"/>
              <a:t>. </a:t>
            </a:r>
            <a:r>
              <a:rPr lang="en-US" b="1" dirty="0">
                <a:solidFill>
                  <a:srgbClr val="FFC000"/>
                </a:solidFill>
              </a:rPr>
              <a:t>Gold</a:t>
            </a:r>
            <a:r>
              <a:rPr lang="en-US" dirty="0"/>
              <a:t> is often the most common color in a sample.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Sampling Diamonds: Lessons Learned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70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513013"/>
            <a:ext cx="9144000" cy="1845982"/>
          </a:xfrm>
          <a:solidFill>
            <a:schemeClr val="tx1"/>
          </a:solidFill>
          <a:effectLst/>
        </p:spPr>
        <p:txBody>
          <a:bodyPr anchor="ctr">
            <a:normAutofit/>
          </a:bodyPr>
          <a:lstStyle/>
          <a:p>
            <a:pPr algn="ctr"/>
            <a:r>
              <a:rPr lang="en-US" sz="5000" cap="none" dirty="0">
                <a:solidFill>
                  <a:srgbClr val="F9E2F7"/>
                </a:solidFill>
              </a:rPr>
              <a:t>The sampling distribution!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15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B57E40C-625B-9241-A68C-0AA4EDB16648}"/>
              </a:ext>
            </a:extLst>
          </p:cNvPr>
          <p:cNvSpPr txBox="1">
            <a:spLocks/>
          </p:cNvSpPr>
          <p:nvPr/>
        </p:nvSpPr>
        <p:spPr>
          <a:xfrm>
            <a:off x="0" y="6064625"/>
            <a:ext cx="8647113" cy="7933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4983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6000" dirty="0"/>
              <a:t>The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>
                <a:solidFill>
                  <a:srgbClr val="0070C0"/>
                </a:solidFill>
              </a:rPr>
              <a:t>sampling</a:t>
            </a:r>
            <a:r>
              <a:rPr lang="en-US" sz="6000" dirty="0">
                <a:solidFill>
                  <a:schemeClr val="accent1"/>
                </a:solidFill>
              </a:rPr>
              <a:t> </a:t>
            </a:r>
            <a:r>
              <a:rPr lang="en-US" sz="6000" dirty="0"/>
              <a:t>distribution is the distribution of the parameter estimate of interest from these </a:t>
            </a:r>
            <a:r>
              <a:rPr lang="en-US" sz="6000" dirty="0">
                <a:solidFill>
                  <a:srgbClr val="0070C0"/>
                </a:solidFill>
              </a:rPr>
              <a:t>samples</a:t>
            </a:r>
            <a:r>
              <a:rPr lang="en-US" sz="60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The Sampling Distribution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14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 three easy steps:</a:t>
            </a:r>
          </a:p>
          <a:p>
            <a:pPr marL="0" indent="0">
              <a:buNone/>
            </a:pPr>
            <a:endParaRPr lang="en-US" sz="1000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a random </a:t>
            </a:r>
            <a:r>
              <a:rPr lang="en-US" b="1" dirty="0">
                <a:solidFill>
                  <a:srgbClr val="0070C0"/>
                </a:solidFill>
              </a:rPr>
              <a:t>sample</a:t>
            </a:r>
            <a:r>
              <a:rPr lang="en-US" dirty="0"/>
              <a:t> of size 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the parameter estimates.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Go back to (1) &amp; repeat many times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 actual analyses, we would never do this, but it’s good think through this to make our thoughts concrete.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Generating A Sampling Distribution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8886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9C08625-BA6D-9E4B-9CB1-0721D93998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768987"/>
              </p:ext>
            </p:extLst>
          </p:nvPr>
        </p:nvGraphicFramePr>
        <p:xfrm>
          <a:off x="0" y="1139313"/>
          <a:ext cx="9144000" cy="5262038"/>
        </p:xfrm>
        <a:graphic>
          <a:graphicData uri="http://schemas.openxmlformats.org/drawingml/2006/table">
            <a:tbl>
              <a:tblPr/>
              <a:tblGrid>
                <a:gridCol w="862149">
                  <a:extLst>
                    <a:ext uri="{9D8B030D-6E8A-4147-A177-3AD203B41FA5}">
                      <a16:colId xmlns:a16="http://schemas.microsoft.com/office/drawing/2014/main" val="2644446733"/>
                    </a:ext>
                  </a:extLst>
                </a:gridCol>
                <a:gridCol w="653142">
                  <a:extLst>
                    <a:ext uri="{9D8B030D-6E8A-4147-A177-3AD203B41FA5}">
                      <a16:colId xmlns:a16="http://schemas.microsoft.com/office/drawing/2014/main" val="1109410705"/>
                    </a:ext>
                  </a:extLst>
                </a:gridCol>
                <a:gridCol w="627018">
                  <a:extLst>
                    <a:ext uri="{9D8B030D-6E8A-4147-A177-3AD203B41FA5}">
                      <a16:colId xmlns:a16="http://schemas.microsoft.com/office/drawing/2014/main" val="1315102408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44592262"/>
                    </a:ext>
                  </a:extLst>
                </a:gridCol>
                <a:gridCol w="1110342">
                  <a:extLst>
                    <a:ext uri="{9D8B030D-6E8A-4147-A177-3AD203B41FA5}">
                      <a16:colId xmlns:a16="http://schemas.microsoft.com/office/drawing/2014/main" val="320398552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1665792216"/>
                    </a:ext>
                  </a:extLst>
                </a:gridCol>
                <a:gridCol w="1123406">
                  <a:extLst>
                    <a:ext uri="{9D8B030D-6E8A-4147-A177-3AD203B41FA5}">
                      <a16:colId xmlns:a16="http://schemas.microsoft.com/office/drawing/2014/main" val="3971728201"/>
                    </a:ext>
                  </a:extLst>
                </a:gridCol>
                <a:gridCol w="1071154">
                  <a:extLst>
                    <a:ext uri="{9D8B030D-6E8A-4147-A177-3AD203B41FA5}">
                      <a16:colId xmlns:a16="http://schemas.microsoft.com/office/drawing/2014/main" val="3413009670"/>
                    </a:ext>
                  </a:extLst>
                </a:gridCol>
                <a:gridCol w="966652">
                  <a:extLst>
                    <a:ext uri="{9D8B030D-6E8A-4147-A177-3AD203B41FA5}">
                      <a16:colId xmlns:a16="http://schemas.microsoft.com/office/drawing/2014/main" val="2412442847"/>
                    </a:ext>
                  </a:extLst>
                </a:gridCol>
                <a:gridCol w="992777">
                  <a:extLst>
                    <a:ext uri="{9D8B030D-6E8A-4147-A177-3AD203B41FA5}">
                      <a16:colId xmlns:a16="http://schemas.microsoft.com/office/drawing/2014/main" val="2514668460"/>
                    </a:ext>
                  </a:extLst>
                </a:gridCol>
              </a:tblGrid>
              <a:tr h="91297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0000"/>
                          </a:solidFill>
                          <a:effectLst/>
                        </a:rPr>
                        <a:t>rep</a:t>
                      </a:r>
                    </a:p>
                  </a:txBody>
                  <a:tcPr marL="12952" marR="12952" marT="12434" marB="12434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Small</a:t>
                      </a:r>
                    </a:p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blue</a:t>
                      </a:r>
                    </a:p>
                  </a:txBody>
                  <a:tcPr marL="12952" marR="12952" marT="12434" marB="12434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Small</a:t>
                      </a:r>
                    </a:p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gold</a:t>
                      </a:r>
                    </a:p>
                  </a:txBody>
                  <a:tcPr marL="12952" marR="12952" marT="12434" marB="12434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EC3224"/>
                          </a:solidFill>
                          <a:effectLst/>
                        </a:rPr>
                        <a:t>Small</a:t>
                      </a:r>
                    </a:p>
                    <a:p>
                      <a:pPr algn="ctr"/>
                      <a:r>
                        <a:rPr lang="en-US" sz="1200" b="1" dirty="0">
                          <a:solidFill>
                            <a:srgbClr val="EC3224"/>
                          </a:solidFill>
                          <a:effectLst/>
                        </a:rPr>
                        <a:t>red</a:t>
                      </a:r>
                    </a:p>
                  </a:txBody>
                  <a:tcPr marL="12952" marR="12952" marT="12434" marB="12434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Medium blue</a:t>
                      </a:r>
                    </a:p>
                  </a:txBody>
                  <a:tcPr marL="12952" marR="12952" marT="12434" marB="12434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FAD648"/>
                          </a:solidFill>
                          <a:effectLst/>
                        </a:rPr>
                        <a:t>Medium gold</a:t>
                      </a:r>
                    </a:p>
                  </a:txBody>
                  <a:tcPr marL="12952" marR="12952" marT="12434" marB="12434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C00000"/>
                          </a:solidFill>
                          <a:effectLst/>
                        </a:rPr>
                        <a:t>Medium red</a:t>
                      </a:r>
                    </a:p>
                  </a:txBody>
                  <a:tcPr marL="12952" marR="12952" marT="12434" marB="12434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41F5"/>
                          </a:solidFill>
                          <a:effectLst/>
                        </a:rPr>
                        <a:t>Large blue</a:t>
                      </a:r>
                    </a:p>
                  </a:txBody>
                  <a:tcPr marL="12952" marR="12952" marT="12434" marB="12434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FAD648"/>
                          </a:solidFill>
                          <a:effectLst/>
                        </a:rPr>
                        <a:t>Large gold</a:t>
                      </a:r>
                    </a:p>
                  </a:txBody>
                  <a:tcPr marL="12952" marR="12952" marT="12434" marB="12434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EC3224"/>
                          </a:solidFill>
                          <a:effectLst/>
                        </a:rPr>
                        <a:t>Large red</a:t>
                      </a:r>
                    </a:p>
                  </a:txBody>
                  <a:tcPr marL="12952" marR="12952" marT="12434" marB="12434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109917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AD648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C00000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41F5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2171637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AD648"/>
                          </a:solidFill>
                          <a:effectLst/>
                        </a:rPr>
                        <a:t>5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C00000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41F5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193731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FAD648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C00000"/>
                          </a:solidFill>
                          <a:effectLst/>
                        </a:rPr>
                        <a:t>6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41F5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9922529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AD648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C00000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41F5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5582581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5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rgbClr val="0041F5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FAD648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C00000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>
                          <a:solidFill>
                            <a:srgbClr val="0041F5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4547054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6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AD648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C00000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>
                          <a:solidFill>
                            <a:srgbClr val="0041F5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5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2777214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7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7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>
                          <a:solidFill>
                            <a:srgbClr val="0041F5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AD648"/>
                          </a:solidFill>
                          <a:effectLst/>
                        </a:rPr>
                        <a:t>5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C00000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>
                          <a:solidFill>
                            <a:srgbClr val="0041F5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3749450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8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rgbClr val="0041F5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5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AD648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C00000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>
                          <a:solidFill>
                            <a:srgbClr val="0041F5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1091112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9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AD648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C00000"/>
                          </a:solidFill>
                          <a:effectLst/>
                        </a:rPr>
                        <a:t>4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41F5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4973342"/>
                  </a:ext>
                </a:extLst>
              </a:tr>
              <a:tr h="17942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effectLst/>
                        </a:rPr>
                        <a:t>…</a:t>
                      </a:r>
                    </a:p>
                  </a:txBody>
                  <a:tcPr marL="12952" marR="12952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0041F5"/>
                        </a:solidFill>
                        <a:effectLst/>
                      </a:endParaRPr>
                    </a:p>
                  </a:txBody>
                  <a:tcPr marL="12952" marR="12952" marT="0" marB="0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AD648"/>
                        </a:solidFill>
                        <a:effectLst/>
                      </a:endParaRPr>
                    </a:p>
                  </a:txBody>
                  <a:tcPr marL="12952" marR="12952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solidFill>
                          <a:srgbClr val="EC3224"/>
                        </a:solidFill>
                        <a:effectLst/>
                      </a:endParaRPr>
                    </a:p>
                  </a:txBody>
                  <a:tcPr marL="12952" marR="12952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0041F5"/>
                        </a:solidFill>
                        <a:effectLst/>
                      </a:endParaRPr>
                    </a:p>
                  </a:txBody>
                  <a:tcPr marL="12952" marR="12952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solidFill>
                          <a:srgbClr val="FAD648"/>
                        </a:solidFill>
                        <a:effectLst/>
                      </a:endParaRPr>
                    </a:p>
                  </a:txBody>
                  <a:tcPr marL="12952" marR="12952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marL="12952" marR="12952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0041F5"/>
                        </a:solidFill>
                        <a:effectLst/>
                      </a:endParaRPr>
                    </a:p>
                  </a:txBody>
                  <a:tcPr marL="12952" marR="12952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solidFill>
                          <a:srgbClr val="FAD648"/>
                        </a:solidFill>
                        <a:effectLst/>
                      </a:endParaRPr>
                    </a:p>
                  </a:txBody>
                  <a:tcPr marL="12952" marR="12952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solidFill>
                          <a:srgbClr val="EC3224"/>
                        </a:solidFill>
                        <a:effectLst/>
                      </a:endParaRPr>
                    </a:p>
                  </a:txBody>
                  <a:tcPr marL="12952" marR="12952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059503"/>
                  </a:ext>
                </a:extLst>
              </a:tr>
              <a:tr h="380591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effectLst/>
                        </a:rPr>
                        <a:t>1000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0041F5"/>
                          </a:solidFill>
                          <a:effectLst/>
                        </a:rPr>
                        <a:t>1</a:t>
                      </a:r>
                    </a:p>
                  </a:txBody>
                  <a:tcPr marL="12952" marR="12952" marT="10362" marB="10362" anchor="ctr">
                    <a:lnL w="12700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AD648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EC3224"/>
                          </a:solidFill>
                          <a:effectLst/>
                        </a:rPr>
                        <a:t>2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41F5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AD648"/>
                          </a:solidFill>
                          <a:effectLst/>
                        </a:rPr>
                        <a:t>5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C00000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41F5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FAD648"/>
                          </a:solidFill>
                          <a:effectLst/>
                        </a:rPr>
                        <a:t>3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>
                          <a:solidFill>
                            <a:srgbClr val="EC3224"/>
                          </a:solidFill>
                          <a:effectLst/>
                        </a:rPr>
                        <a:t>0</a:t>
                      </a:r>
                    </a:p>
                  </a:txBody>
                  <a:tcPr marL="12952" marR="12952" marT="10362" marB="1036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7560328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The Sampling Distribution of Diamonds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807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The Sampling Distribution of Diamond Size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19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66E989-5C6B-0940-B3C9-97A18DBFF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16" y="1600200"/>
            <a:ext cx="8924434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6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Understand that because </a:t>
            </a:r>
            <a:r>
              <a:rPr lang="en-US" b="1" dirty="0">
                <a:solidFill>
                  <a:srgbClr val="0070C0"/>
                </a:solidFill>
              </a:rPr>
              <a:t>estimates</a:t>
            </a:r>
            <a:r>
              <a:rPr lang="en-US" dirty="0"/>
              <a:t> take values by chance, they will differ from true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population parameters.</a:t>
            </a:r>
          </a:p>
          <a:p>
            <a:r>
              <a:rPr lang="en-US" dirty="0"/>
              <a:t>Connect the spread of the sampling distribution to uncertainty in </a:t>
            </a:r>
            <a:r>
              <a:rPr lang="en-US" b="1" dirty="0">
                <a:solidFill>
                  <a:srgbClr val="0070C0"/>
                </a:solidFill>
              </a:rPr>
              <a:t>estimates.</a:t>
            </a:r>
          </a:p>
          <a:p>
            <a:r>
              <a:rPr lang="en-US" dirty="0"/>
              <a:t>Recognize the standard error as the standard deviation of the sampling distribution.</a:t>
            </a:r>
          </a:p>
          <a:p>
            <a:r>
              <a:rPr lang="en-US" dirty="0"/>
              <a:t>Understand the confidence interval as a plausible range of a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parameter</a:t>
            </a:r>
            <a:r>
              <a:rPr lang="en-US" dirty="0"/>
              <a:t>, given an estimate and uncertainty in it.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Key Learning Objectives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6012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The Sampling Distribution of </a:t>
            </a:r>
            <a:r>
              <a:rPr lang="en-US" sz="2200" dirty="0">
                <a:solidFill>
                  <a:srgbClr val="FFC000"/>
                </a:solidFill>
              </a:rPr>
              <a:t>Small Gold </a:t>
            </a:r>
            <a:r>
              <a:rPr lang="en-US" sz="4000" dirty="0">
                <a:solidFill>
                  <a:srgbClr val="F9E2F7"/>
                </a:solidFill>
              </a:rPr>
              <a:t>Diamonds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195A8D-D586-3442-A38C-08CA71AEE4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22" t="-419" r="-422" b="-419"/>
          <a:stretch/>
        </p:blipFill>
        <p:spPr>
          <a:xfrm>
            <a:off x="168961" y="1583395"/>
            <a:ext cx="8999803" cy="456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007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The Joint Sampling Distribution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20CC80-1B30-554F-AA39-5439B3D684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77" t="-574" r="-577" b="-574"/>
          <a:stretch/>
        </p:blipFill>
        <p:spPr>
          <a:xfrm>
            <a:off x="89358" y="1639666"/>
            <a:ext cx="9027541" cy="457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063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0" tIns="137160" rIns="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Variability in Estimates Decreases with </a:t>
            </a:r>
            <a:r>
              <a:rPr lang="en-US" sz="4000" i="1" dirty="0">
                <a:solidFill>
                  <a:srgbClr val="F9E2F7"/>
                </a:solidFill>
              </a:rPr>
              <a:t>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00156C-2814-A243-9A4C-A72C8FC2E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71" y="1600200"/>
            <a:ext cx="8968258" cy="454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094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Let’s look at the web app from the book </a:t>
            </a:r>
            <a:r>
              <a:rPr lang="en-US" dirty="0">
                <a:hlinkClick r:id="rId2"/>
              </a:rPr>
              <a:t>link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Sampling Distribution: Book’s Web App.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691F01-5A26-4B58-849F-E5D450B26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0999" y="2340473"/>
            <a:ext cx="5729911" cy="365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10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513013"/>
            <a:ext cx="9144000" cy="1845982"/>
          </a:xfrm>
          <a:solidFill>
            <a:schemeClr val="tx1"/>
          </a:solidFill>
          <a:effectLst/>
        </p:spPr>
        <p:txBody>
          <a:bodyPr anchor="ctr">
            <a:normAutofit/>
          </a:bodyPr>
          <a:lstStyle/>
          <a:p>
            <a:pPr algn="ctr"/>
            <a:r>
              <a:rPr lang="en-US" sz="5000" cap="none" dirty="0">
                <a:solidFill>
                  <a:srgbClr val="F9E2F7"/>
                </a:solidFill>
              </a:rPr>
              <a:t>Standard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24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B57E40C-625B-9241-A68C-0AA4EDB16648}"/>
              </a:ext>
            </a:extLst>
          </p:cNvPr>
          <p:cNvSpPr txBox="1">
            <a:spLocks/>
          </p:cNvSpPr>
          <p:nvPr/>
        </p:nvSpPr>
        <p:spPr>
          <a:xfrm>
            <a:off x="0" y="6064625"/>
            <a:ext cx="8647113" cy="7933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213749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The Standard Error: Definition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25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F908A8-6FB9-4A73-A80A-D54889B8C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4500" dirty="0"/>
              <a:t>The standard error of an estimate is the </a:t>
            </a:r>
            <a:r>
              <a:rPr lang="en-US" sz="4500" b="1" dirty="0"/>
              <a:t>standard deviation of its sampling distribution.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4500" dirty="0"/>
              <a:t>The standard error predicts the sampling error of the estimate.</a:t>
            </a:r>
          </a:p>
        </p:txBody>
      </p:sp>
    </p:spTree>
    <p:extLst>
      <p:ext uri="{BB962C8B-B14F-4D97-AF65-F5344CB8AC3E}">
        <p14:creationId xmlns:p14="http://schemas.microsoft.com/office/powerpoint/2010/main" val="33582339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51212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4000" dirty="0">
                    <a:solidFill>
                      <a:schemeClr val="accent6"/>
                    </a:solidFill>
                  </a:rPr>
                  <a:t>Because we rarely know the population standard deviation, </a:t>
                </a:r>
                <a14:m>
                  <m:oMath xmlns:m="http://schemas.openxmlformats.org/officeDocument/2006/math">
                    <m:r>
                      <a:rPr lang="en-US" sz="4000" i="1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solidFill>
                      <a:schemeClr val="accent6"/>
                    </a:solidFill>
                  </a:rPr>
                  <a:t>, we cannot find the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1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1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acc>
                          <m:accPr>
                            <m:chr m:val="̄"/>
                            <m:ctrlPr>
                              <a:rPr lang="en-US" sz="4000" b="1" i="1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4000" b="1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  <m:t>𝒀</m:t>
                            </m:r>
                          </m:e>
                        </m:acc>
                      </m:sub>
                    </m:sSub>
                    <m:r>
                      <a:rPr lang="en-US" sz="4000" b="1" i="1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1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4000" b="1" i="1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b="1" i="1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  <m:t>𝝈</m:t>
                            </m:r>
                          </m:e>
                          <m:sub>
                            <m:r>
                              <a:rPr lang="en-US" sz="4000" b="1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  <m:t>𝒀</m:t>
                            </m:r>
                          </m:sub>
                        </m:sSub>
                      </m:num>
                      <m:den>
                        <m:rad>
                          <m:radPr>
                            <m:degHide m:val="on"/>
                            <m:ctrlPr>
                              <a:rPr lang="en-US" sz="4000" b="1" i="1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4000" b="1" i="1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</a:rPr>
                              <m:t>𝒏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sz="4000" b="1" dirty="0">
                    <a:solidFill>
                      <a:schemeClr val="accent6"/>
                    </a:solidFill>
                  </a:rPr>
                  <a:t>.</a:t>
                </a:r>
              </a:p>
              <a:p>
                <a:pPr marL="0" indent="0">
                  <a:buNone/>
                </a:pPr>
                <a:endParaRPr lang="en-US" sz="1600" dirty="0"/>
              </a:p>
              <a:p>
                <a:pPr marL="0" indent="0">
                  <a:buNone/>
                </a:pPr>
                <a:r>
                  <a:rPr lang="en-US" sz="4000" dirty="0">
                    <a:solidFill>
                      <a:schemeClr val="accent1"/>
                    </a:solidFill>
                  </a:rPr>
                  <a:t>But, we can use the sample standard deviation, </a:t>
                </a:r>
                <a:r>
                  <a:rPr lang="en-US" sz="4000" i="1" dirty="0">
                    <a:solidFill>
                      <a:schemeClr val="accent1"/>
                    </a:solidFill>
                  </a:rPr>
                  <a:t>s</a:t>
                </a:r>
                <a:r>
                  <a:rPr lang="en-US" sz="4000" dirty="0">
                    <a:solidFill>
                      <a:schemeClr val="accent1"/>
                    </a:solidFill>
                  </a:rPr>
                  <a:t>, to 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𝑺𝑬</m:t>
                        </m:r>
                      </m:e>
                      <m:sub>
                        <m:acc>
                          <m:accPr>
                            <m:chr m:val="̅"/>
                            <m:ctrlPr>
                              <a:rPr lang="en-US" sz="40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40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𝒀</m:t>
                            </m:r>
                          </m:e>
                        </m:acc>
                      </m:sub>
                    </m:sSub>
                    <m:r>
                      <a:rPr lang="en-US" sz="4000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𝒔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4000" b="1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4000" b="1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𝒏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sz="4000" dirty="0">
                    <a:solidFill>
                      <a:schemeClr val="accent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5121275"/>
              </a:xfrm>
              <a:blipFill>
                <a:blip r:embed="rId2"/>
                <a:stretch>
                  <a:fillRect l="-2623" t="-1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Standard Error: Key Math &amp; Concepts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5441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513013"/>
            <a:ext cx="9144000" cy="1845982"/>
          </a:xfrm>
          <a:solidFill>
            <a:schemeClr val="tx1"/>
          </a:solidFill>
          <a:effectLst/>
        </p:spPr>
        <p:txBody>
          <a:bodyPr anchor="ctr">
            <a:normAutofit/>
          </a:bodyPr>
          <a:lstStyle/>
          <a:p>
            <a:pPr algn="ctr"/>
            <a:r>
              <a:rPr lang="en-US" cap="none" dirty="0">
                <a:solidFill>
                  <a:srgbClr val="F9E2F7"/>
                </a:solidFill>
              </a:rPr>
              <a:t>The standard error:</a:t>
            </a:r>
            <a:br>
              <a:rPr lang="en-US" sz="2400" cap="none" dirty="0">
                <a:solidFill>
                  <a:srgbClr val="F9E2F7"/>
                </a:solidFill>
              </a:rPr>
            </a:br>
            <a:br>
              <a:rPr lang="en-US" sz="2400" cap="none" dirty="0">
                <a:solidFill>
                  <a:srgbClr val="F9E2F7"/>
                </a:solidFill>
              </a:rPr>
            </a:br>
            <a:r>
              <a:rPr lang="en-US" sz="2400" i="1" cap="none" dirty="0">
                <a:solidFill>
                  <a:srgbClr val="F9E2F7"/>
                </a:solidFill>
              </a:rPr>
              <a:t>Example: Uncertainty in the mean height of NBA players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27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B57E40C-625B-9241-A68C-0AA4EDB16648}"/>
              </a:ext>
            </a:extLst>
          </p:cNvPr>
          <p:cNvSpPr txBox="1">
            <a:spLocks/>
          </p:cNvSpPr>
          <p:nvPr/>
        </p:nvSpPr>
        <p:spPr>
          <a:xfrm>
            <a:off x="0" y="6064625"/>
            <a:ext cx="8647113" cy="7933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2704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8575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The heights of NBA players in 2014 is a fully characterized </a:t>
            </a:r>
            <a:r>
              <a:rPr lang="en-US" sz="3600" dirty="0">
                <a:solidFill>
                  <a:schemeClr val="accent6"/>
                </a:solidFill>
              </a:rPr>
              <a:t>population.</a:t>
            </a:r>
          </a:p>
          <a:p>
            <a:pPr marL="0" indent="0">
              <a:buNone/>
            </a:pPr>
            <a:endParaRPr lang="en-US" sz="36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3600" dirty="0">
              <a:solidFill>
                <a:schemeClr val="accent6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🏀 Sampling Basketball Players 🏀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4E66FE-9EEE-2442-8B97-494EC6C5D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518" y="2113431"/>
            <a:ext cx="5839482" cy="396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6148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Generate a </a:t>
            </a:r>
            <a:r>
              <a:rPr lang="en-US" sz="4000" dirty="0">
                <a:solidFill>
                  <a:schemeClr val="accent1"/>
                </a:solidFill>
              </a:rPr>
              <a:t>Sample</a:t>
            </a:r>
            <a:r>
              <a:rPr lang="en-US" sz="4000" dirty="0">
                <a:solidFill>
                  <a:srgbClr val="F9E2F7"/>
                </a:solidFill>
              </a:rPr>
              <a:t> From the </a:t>
            </a:r>
            <a:r>
              <a:rPr lang="en-US" sz="4000" dirty="0">
                <a:solidFill>
                  <a:schemeClr val="accent6"/>
                </a:solidFill>
              </a:rPr>
              <a:t>Population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A5B2F1-6591-4225-ACBA-F2A6CD7DE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5630091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A random sample of heights of five NBA players (Right).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3600" dirty="0"/>
              <a:t>The </a:t>
            </a:r>
            <a:r>
              <a:rPr lang="en-US" sz="3600" dirty="0">
                <a:solidFill>
                  <a:srgbClr val="0070C0"/>
                </a:solidFill>
              </a:rPr>
              <a:t>sample mean </a:t>
            </a:r>
            <a:r>
              <a:rPr lang="en-US" sz="3600" dirty="0"/>
              <a:t>height is </a:t>
            </a:r>
          </a:p>
          <a:p>
            <a:pPr marL="0" indent="0">
              <a:buNone/>
            </a:pPr>
            <a:r>
              <a:rPr lang="en-US" sz="3600" dirty="0"/>
              <a:t>(83 + 79 + 74 + 85 + 72) / 5 </a:t>
            </a:r>
          </a:p>
          <a:p>
            <a:pPr marL="0" indent="0">
              <a:buNone/>
            </a:pPr>
            <a:r>
              <a:rPr lang="en-US" sz="3600" dirty="0"/>
              <a:t>= 78.8 inches.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5753A71-0474-764B-B1E3-99BBD62BFB99}"/>
              </a:ext>
            </a:extLst>
          </p:cNvPr>
          <p:cNvSpPr txBox="1">
            <a:spLocks/>
          </p:cNvSpPr>
          <p:nvPr/>
        </p:nvSpPr>
        <p:spPr>
          <a:xfrm>
            <a:off x="0" y="5016138"/>
            <a:ext cx="8138160" cy="184966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365760" tIns="91440" rIns="365760" bIns="9144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200" dirty="0">
                <a:latin typeface="Courier" pitchFamily="2" charset="0"/>
              </a:rPr>
              <a:t># Example R code</a:t>
            </a:r>
          </a:p>
          <a:p>
            <a:pPr marL="0" indent="0">
              <a:buFont typeface="Arial"/>
              <a:buNone/>
            </a:pPr>
            <a:r>
              <a:rPr lang="en-US" sz="2200" dirty="0">
                <a:latin typeface="Courier" pitchFamily="2" charset="0"/>
              </a:rPr>
              <a:t>library(infer)</a:t>
            </a:r>
          </a:p>
          <a:p>
            <a:pPr marL="0" indent="0">
              <a:buFont typeface="Arial"/>
              <a:buNone/>
            </a:pPr>
            <a:r>
              <a:rPr lang="en-US" sz="2200" dirty="0">
                <a:latin typeface="Courier" pitchFamily="2" charset="0"/>
              </a:rPr>
              <a:t>sample.heights1         %&gt;% </a:t>
            </a:r>
          </a:p>
          <a:p>
            <a:pPr marL="0" indent="0">
              <a:buFont typeface="Arial"/>
              <a:buNone/>
            </a:pP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 err="1">
                <a:latin typeface="Courier" pitchFamily="2" charset="0"/>
              </a:rPr>
              <a:t>rep_sample_n</a:t>
            </a:r>
            <a:r>
              <a:rPr lang="en-US" sz="2200" dirty="0">
                <a:latin typeface="Courier" pitchFamily="2" charset="0"/>
              </a:rPr>
              <a:t>(size=5, replace = F, reps =1)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88B3459-8DCA-C641-A615-76406E7CD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106606"/>
              </p:ext>
            </p:extLst>
          </p:nvPr>
        </p:nvGraphicFramePr>
        <p:xfrm>
          <a:off x="6048102" y="1600200"/>
          <a:ext cx="2952206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5775">
                  <a:extLst>
                    <a:ext uri="{9D8B030D-6E8A-4147-A177-3AD203B41FA5}">
                      <a16:colId xmlns:a16="http://schemas.microsoft.com/office/drawing/2014/main" val="1216399680"/>
                    </a:ext>
                  </a:extLst>
                </a:gridCol>
                <a:gridCol w="1576431">
                  <a:extLst>
                    <a:ext uri="{9D8B030D-6E8A-4147-A177-3AD203B41FA5}">
                      <a16:colId xmlns:a16="http://schemas.microsoft.com/office/drawing/2014/main" val="4178205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Player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Height</a:t>
                      </a:r>
                    </a:p>
                    <a:p>
                      <a:pPr algn="r"/>
                      <a:r>
                        <a:rPr lang="en-US" sz="2400" dirty="0"/>
                        <a:t>(inches)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5898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83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648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8549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74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49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4834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73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61878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8734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Sets of </a:t>
            </a:r>
            <a:r>
              <a:rPr lang="en-US" sz="4000" b="1" dirty="0">
                <a:solidFill>
                  <a:srgbClr val="0070C0"/>
                </a:solidFill>
              </a:rPr>
              <a:t>samples</a:t>
            </a:r>
            <a:r>
              <a:rPr lang="en-US" sz="4000" dirty="0"/>
              <a:t> from the same distribution can be different.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4000" dirty="0"/>
              <a:t>Therefore, </a:t>
            </a:r>
            <a:r>
              <a:rPr lang="en-US" sz="4000" b="1" dirty="0">
                <a:solidFill>
                  <a:srgbClr val="0070C0"/>
                </a:solidFill>
              </a:rPr>
              <a:t>estimates obtained from samples</a:t>
            </a:r>
            <a:r>
              <a:rPr lang="en-US" sz="4000" dirty="0">
                <a:solidFill>
                  <a:schemeClr val="accent1"/>
                </a:solidFill>
              </a:rPr>
              <a:t> </a:t>
            </a:r>
            <a:r>
              <a:rPr lang="en-US" sz="4000" dirty="0"/>
              <a:t>from the same </a:t>
            </a:r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population </a:t>
            </a:r>
            <a:r>
              <a:rPr lang="en-US" sz="4000" dirty="0"/>
              <a:t>can differ by chance.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Samples Take Their Value by Chance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28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Generating the Sampling Dist. of NBA Heights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A5B2F1-6591-4225-ACBA-F2A6CD7DE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0"/>
            <a:ext cx="25273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By repeating this process of sampling many times.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D5C30-B5BA-421B-938D-2690CADE19AE}"/>
              </a:ext>
            </a:extLst>
          </p:cNvPr>
          <p:cNvSpPr txBox="1"/>
          <p:nvPr/>
        </p:nvSpPr>
        <p:spPr>
          <a:xfrm>
            <a:off x="711201" y="6488668"/>
            <a:ext cx="7538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formally, the mean of means is the “grand mean”, not the ”mean mean.”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1A86BC-6ED1-484F-BEA8-71BE598BD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204" y="1938242"/>
            <a:ext cx="5989795" cy="406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5B57E05-5D3D-2F44-B16C-4710A3ED9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742" y="3892828"/>
            <a:ext cx="4309388" cy="292277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Compare: </a:t>
            </a:r>
            <a:r>
              <a:rPr lang="en-US" sz="4000" dirty="0">
                <a:solidFill>
                  <a:schemeClr val="accent6"/>
                </a:solidFill>
              </a:rPr>
              <a:t>Population</a:t>
            </a:r>
            <a:r>
              <a:rPr lang="en-US" sz="4000" dirty="0">
                <a:solidFill>
                  <a:srgbClr val="F9E2F7"/>
                </a:solidFill>
              </a:rPr>
              <a:t> to </a:t>
            </a:r>
            <a:r>
              <a:rPr lang="en-US" sz="4000" dirty="0">
                <a:solidFill>
                  <a:schemeClr val="accent1"/>
                </a:solidFill>
              </a:rPr>
              <a:t>Sampling </a:t>
            </a:r>
            <a:r>
              <a:rPr lang="en-US" sz="4000" dirty="0">
                <a:solidFill>
                  <a:srgbClr val="F9E2F7"/>
                </a:solidFill>
              </a:rPr>
              <a:t>Distribution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CE469A-2D07-4142-B0A5-98E47FB83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67" y="3892827"/>
            <a:ext cx="4260150" cy="2889376"/>
          </a:xfrm>
          <a:prstGeom prst="rect">
            <a:avLst/>
          </a:prstGeom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3A0C6478-6140-AF41-B5CF-837B51E2E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0"/>
            <a:ext cx="8305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Mean parameter estimates of a </a:t>
            </a:r>
            <a:r>
              <a:rPr lang="en-US" dirty="0">
                <a:solidFill>
                  <a:srgbClr val="0070C0"/>
                </a:solidFill>
              </a:rPr>
              <a:t>sampling distribution</a:t>
            </a:r>
            <a:r>
              <a:rPr lang="en-US" dirty="0"/>
              <a:t> should equal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population parameters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The width of a population exceeds that of its sampling distribution.</a:t>
            </a:r>
          </a:p>
        </p:txBody>
      </p:sp>
    </p:spTree>
    <p:extLst>
      <p:ext uri="{BB962C8B-B14F-4D97-AF65-F5344CB8AC3E}">
        <p14:creationId xmlns:p14="http://schemas.microsoft.com/office/powerpoint/2010/main" val="1225477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5B57E05-5D3D-2F44-B16C-4710A3ED9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7412" y="3014287"/>
            <a:ext cx="4309388" cy="292277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The Standard Error &amp; The Sampling Distribution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32</a:t>
            </a:fld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3A0C6478-6140-AF41-B5CF-837B51E2E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0"/>
            <a:ext cx="8305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standard error is the standard deviation </a:t>
            </a:r>
          </a:p>
          <a:p>
            <a:pPr marL="0" indent="0">
              <a:buNone/>
            </a:pPr>
            <a:r>
              <a:rPr lang="en-US" dirty="0"/>
              <a:t>of the sampling distribution.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9479857F-99C1-BE46-A86D-872D77A0B00B}"/>
              </a:ext>
            </a:extLst>
          </p:cNvPr>
          <p:cNvSpPr txBox="1">
            <a:spLocks/>
          </p:cNvSpPr>
          <p:nvPr/>
        </p:nvSpPr>
        <p:spPr>
          <a:xfrm>
            <a:off x="389968" y="2882154"/>
            <a:ext cx="3987444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The standard deviation of the distribution on the right is 1.53.</a:t>
            </a:r>
          </a:p>
        </p:txBody>
      </p:sp>
    </p:spTree>
    <p:extLst>
      <p:ext uri="{BB962C8B-B14F-4D97-AF65-F5344CB8AC3E}">
        <p14:creationId xmlns:p14="http://schemas.microsoft.com/office/powerpoint/2010/main" val="11006722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itle 1">
                <a:extLst>
                  <a:ext uri="{FF2B5EF4-FFF2-40B4-BE49-F238E27FC236}">
                    <a16:creationId xmlns:a16="http://schemas.microsoft.com/office/drawing/2014/main" id="{CC2C85D7-A13A-FE48-B9E2-AFE1ABDD99AF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9144000" cy="1143000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vert="horz" lIns="91440" tIns="137160" rIns="91440" bIns="13716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4000" dirty="0">
                    <a:solidFill>
                      <a:srgbClr val="F9E2F7"/>
                    </a:solidFill>
                  </a:rPr>
                  <a:t>Comparing </a:t>
                </a:r>
                <a:r>
                  <a:rPr lang="en-US" sz="4000" i="1" dirty="0" err="1">
                    <a:solidFill>
                      <a:srgbClr val="F9E2F7"/>
                    </a:solidFill>
                  </a:rPr>
                  <a:t>s</a:t>
                </a:r>
                <a:r>
                  <a:rPr lang="en-US" sz="2200" i="1" baseline="-25000" dirty="0" err="1">
                    <a:solidFill>
                      <a:srgbClr val="F9E2F7"/>
                    </a:solidFill>
                  </a:rPr>
                  <a:t>sampling</a:t>
                </a:r>
                <a:r>
                  <a:rPr lang="en-US" sz="2200" i="1" baseline="-25000" dirty="0">
                    <a:solidFill>
                      <a:srgbClr val="F9E2F7"/>
                    </a:solidFill>
                  </a:rPr>
                  <a:t> distribution</a:t>
                </a:r>
                <a:r>
                  <a:rPr lang="en-US" sz="4000" dirty="0">
                    <a:solidFill>
                      <a:srgbClr val="F9E2F7"/>
                    </a:solidFill>
                  </a:rPr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i="1">
                            <a:solidFill>
                              <a:srgbClr val="F9E2F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i="1">
                            <a:solidFill>
                              <a:srgbClr val="F9E2F7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4000">
                            <a:solidFill>
                              <a:srgbClr val="F9E2F7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</m:sSub>
                    <m:r>
                      <a:rPr lang="en-US" sz="4000" b="0" i="1" smtClean="0">
                        <a:solidFill>
                          <a:srgbClr val="F9E2F7"/>
                        </a:solidFill>
                        <a:latin typeface="Cambria Math" panose="02040503050406030204" pitchFamily="18" charset="0"/>
                      </a:rPr>
                      <m:t>/</m:t>
                    </m:r>
                    <m:rad>
                      <m:radPr>
                        <m:degHide m:val="on"/>
                        <m:ctrlPr>
                          <a:rPr lang="en-US" sz="4000" i="1">
                            <a:solidFill>
                              <a:srgbClr val="F9E2F7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4000" i="1">
                            <a:solidFill>
                              <a:srgbClr val="F9E2F7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endParaRPr lang="en-US" sz="4000" dirty="0">
                  <a:solidFill>
                    <a:srgbClr val="F9E2F7"/>
                  </a:solidFill>
                </a:endParaRPr>
              </a:p>
            </p:txBody>
          </p:sp>
        </mc:Choice>
        <mc:Fallback>
          <p:sp>
            <p:nvSpPr>
              <p:cNvPr id="4" name="Title 1">
                <a:extLst>
                  <a:ext uri="{FF2B5EF4-FFF2-40B4-BE49-F238E27FC236}">
                    <a16:creationId xmlns:a16="http://schemas.microsoft.com/office/drawing/2014/main" id="{CC2C85D7-A13A-FE48-B9E2-AFE1ABDD99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9144000" cy="1143000"/>
              </a:xfrm>
              <a:prstGeom prst="rect">
                <a:avLst/>
              </a:prstGeom>
              <a:blipFill>
                <a:blip r:embed="rId2"/>
                <a:stretch>
                  <a:fillRect b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C5AF0EA-A78D-4D59-8961-6F0E99FD319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452596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800" dirty="0"/>
                  <a:t>The standard error,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8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acc>
                          <m:accPr>
                            <m:chr m:val="̄"/>
                            <m:ctrlPr>
                              <a:rPr lang="en-US" sz="3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sz="3800" b="0" i="0" smtClean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acc>
                      </m:sub>
                    </m:sSub>
                  </m:oMath>
                </a14:m>
                <a:r>
                  <a:rPr lang="en-US" sz="3800" dirty="0"/>
                  <a:t>, of a sample of size 5 from a population with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38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3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3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</m:oMath>
                </a14:m>
                <a:r>
                  <a:rPr lang="en-US" sz="3800" dirty="0"/>
                  <a:t>= 3.43 is </a:t>
                </a:r>
              </a:p>
              <a:p>
                <a:pPr marL="0" indent="0">
                  <a:buNone/>
                </a:pPr>
                <a:endParaRPr lang="en-US" sz="1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3800" i="1">
                          <a:latin typeface="Cambria Math" panose="02040503050406030204" pitchFamily="18" charset="0"/>
                        </a:rPr>
                        <m:t>3.43</m:t>
                      </m:r>
                      <m:r>
                        <a:rPr lang="en-US" sz="3800" b="0" i="1" smtClean="0">
                          <a:latin typeface="Cambria Math" panose="02040503050406030204" pitchFamily="18" charset="0"/>
                        </a:rPr>
                        <m:t>/</m:t>
                      </m:r>
                      <m:rad>
                        <m:radPr>
                          <m:degHide m:val="on"/>
                          <m:ctrlPr>
                            <a:rPr lang="en-US" sz="3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3800" i="1">
                              <a:latin typeface="Cambria Math" panose="02040503050406030204" pitchFamily="18" charset="0"/>
                            </a:rPr>
                            <m:t>5</m:t>
                          </m:r>
                        </m:e>
                      </m:rad>
                      <m:r>
                        <a:rPr lang="en-US" sz="3800" i="1">
                          <a:latin typeface="Cambria Math" panose="02040503050406030204" pitchFamily="18" charset="0"/>
                        </a:rPr>
                        <m:t>=1.53</m:t>
                      </m:r>
                    </m:oMath>
                  </m:oMathPara>
                </a14:m>
                <a:endParaRPr lang="en-US" sz="3800" dirty="0"/>
              </a:p>
              <a:p>
                <a:pPr marL="0" indent="0">
                  <a:buNone/>
                </a:pPr>
                <a:endParaRPr lang="en-US" sz="1000" dirty="0"/>
              </a:p>
              <a:p>
                <a:pPr marL="0" indent="0">
                  <a:buNone/>
                </a:pPr>
                <a:r>
                  <a:rPr lang="en-US" sz="3800" b="1" dirty="0"/>
                  <a:t>Note:</a:t>
                </a:r>
                <a:r>
                  <a:rPr lang="en-US" sz="3800" dirty="0"/>
                  <a:t> This is the same as the standard deviation of our sampling distribution from the previous slide. 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C5AF0EA-A78D-4D59-8961-6F0E99FD31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4525963"/>
              </a:xfrm>
              <a:blipFill>
                <a:blip r:embed="rId3"/>
                <a:stretch>
                  <a:fillRect l="-2469" t="-1961" r="-3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7651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2913529" cy="5121275"/>
              </a:xfrm>
            </p:spPr>
            <p:txBody>
              <a:bodyPr anchor="ctr">
                <a:norm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ar-AE" sz="4000" smtClean="0">
                        <a:latin typeface="Cambria Math" panose="02040503050406030204" pitchFamily="18" charset="0"/>
                      </a:rPr>
                      <m:t>𝑆</m:t>
                    </m:r>
                    <m:sSub>
                      <m:sSubPr>
                        <m:ctrlPr>
                          <a:rPr lang="ar-AE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00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bar>
                          <m:barPr>
                            <m:pos m:val="top"/>
                            <m:ctrlPr>
                              <a:rPr lang="ar-AE" sz="4000" i="1"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m:rPr>
                                <m:sty m:val="p"/>
                              </m:rPr>
                              <a:rPr lang="en-US" sz="4000" b="0" i="0" smtClean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bar>
                      </m:sub>
                    </m:sSub>
                    <m:r>
                      <a:rPr lang="ar-AE" sz="4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/>
                  <a:t> is an estimate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00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bar>
                          <m:barPr>
                            <m:pos m:val="top"/>
                            <m:ctrlPr>
                              <a:rPr lang="ar-AE" sz="4000" i="1"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m:rPr>
                                <m:sty m:val="p"/>
                              </m:rPr>
                              <a:rPr lang="en-US" sz="4000" b="0" i="0" smtClean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bar>
                      </m:sub>
                    </m:sSub>
                  </m:oMath>
                </a14:m>
                <a:r>
                  <a:rPr lang="en-US" sz="4000" dirty="0"/>
                  <a:t> &amp; is itself estimated with error.</a:t>
                </a:r>
              </a:p>
              <a:p>
                <a:pPr marL="0" indent="0">
                  <a:buNone/>
                </a:pPr>
                <a:endParaRPr lang="en-US" sz="4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2913529" cy="5121275"/>
              </a:xfrm>
              <a:blipFill>
                <a:blip r:embed="rId2"/>
                <a:stretch>
                  <a:fillRect l="-7424" r="-61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45720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Estimating the Standard Error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9F9262-9703-D44D-940E-A84CA9A35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341" y="1792940"/>
            <a:ext cx="5551447" cy="376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5680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513013"/>
            <a:ext cx="9144000" cy="1845982"/>
          </a:xfrm>
          <a:solidFill>
            <a:schemeClr val="tx1"/>
          </a:solidFill>
          <a:effectLst/>
        </p:spPr>
        <p:txBody>
          <a:bodyPr anchor="ctr">
            <a:normAutofit/>
          </a:bodyPr>
          <a:lstStyle/>
          <a:p>
            <a:pPr algn="ctr"/>
            <a:r>
              <a:rPr lang="en-US" sz="5000" cap="none" dirty="0">
                <a:solidFill>
                  <a:srgbClr val="F9E2F7"/>
                </a:solidFill>
              </a:rPr>
              <a:t>Sample size, uncertainty, </a:t>
            </a:r>
            <a:br>
              <a:rPr lang="en-US" sz="5000" cap="none" dirty="0">
                <a:solidFill>
                  <a:srgbClr val="F9E2F7"/>
                </a:solidFill>
              </a:rPr>
            </a:br>
            <a:r>
              <a:rPr lang="en-US" sz="5000" cap="none" dirty="0">
                <a:solidFill>
                  <a:srgbClr val="F9E2F7"/>
                </a:solidFill>
              </a:rPr>
              <a:t>and the Standard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35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B57E40C-625B-9241-A68C-0AA4EDB16648}"/>
              </a:ext>
            </a:extLst>
          </p:cNvPr>
          <p:cNvSpPr txBox="1">
            <a:spLocks/>
          </p:cNvSpPr>
          <p:nvPr/>
        </p:nvSpPr>
        <p:spPr>
          <a:xfrm>
            <a:off x="0" y="6064625"/>
            <a:ext cx="8647113" cy="7933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929275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5000" dirty="0">
                <a:solidFill>
                  <a:schemeClr val="accent6"/>
                </a:solidFill>
              </a:rPr>
              <a:t>The standard error goes down as a sample size goes up.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SE Decreases with Sample Size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5167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5000" dirty="0"/>
              <a:t>Uncertainty increases as sample size decreases.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5000" dirty="0"/>
              <a:t>Therefore, extreme values are often associated with small sample size.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Example: baseball pitchers performance (reported as ERA).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45720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Small Samples, Large Uncertainty </a:t>
            </a:r>
            <a:r>
              <a:rPr lang="en-US" sz="1100" dirty="0">
                <a:solidFill>
                  <a:srgbClr val="F9E2F7"/>
                </a:solidFill>
              </a:rPr>
              <a:t>slide 1/3 </a:t>
            </a:r>
            <a:endParaRPr lang="en-US" sz="4000" dirty="0">
              <a:solidFill>
                <a:srgbClr val="F9E2F7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454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20095D4-CD8F-EE46-A458-D776B4B00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2008909"/>
            <a:ext cx="5181600" cy="35306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757055" cy="512127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Pitchers with the </a:t>
            </a:r>
            <a:r>
              <a:rPr lang="en-US" b="1" u="sng" dirty="0"/>
              <a:t>lowest</a:t>
            </a:r>
            <a:r>
              <a:rPr lang="en-US" dirty="0"/>
              <a:t> ERAs tended to face the </a:t>
            </a:r>
            <a:r>
              <a:rPr lang="en-US" b="1" u="sng" dirty="0"/>
              <a:t>fewest</a:t>
            </a:r>
            <a:r>
              <a:rPr lang="en-US" dirty="0"/>
              <a:t> batters.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45720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Small Samples, Large Uncertainty </a:t>
            </a:r>
            <a:r>
              <a:rPr lang="en-US" sz="1100" dirty="0">
                <a:solidFill>
                  <a:srgbClr val="F9E2F7"/>
                </a:solidFill>
              </a:rPr>
              <a:t>slide 2/3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5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2EF623C-5E0C-E34D-BA54-18E1D236E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450" y="2008909"/>
            <a:ext cx="5181600" cy="35306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757055" cy="512127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Pitchers with the </a:t>
            </a:r>
            <a:r>
              <a:rPr lang="en-US" b="1" u="sng" dirty="0"/>
              <a:t>highest</a:t>
            </a:r>
            <a:r>
              <a:rPr lang="en-US" dirty="0"/>
              <a:t> era’s tended to face the </a:t>
            </a:r>
            <a:r>
              <a:rPr lang="en-US" b="1" u="sng" dirty="0"/>
              <a:t>fewest </a:t>
            </a:r>
            <a:r>
              <a:rPr lang="en-US" dirty="0"/>
              <a:t>batters.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45720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Small Samples, Large Uncertainty </a:t>
            </a:r>
            <a:r>
              <a:rPr lang="en-US" sz="1100" dirty="0">
                <a:solidFill>
                  <a:srgbClr val="F9E2F7"/>
                </a:solidFill>
              </a:rPr>
              <a:t>slide 3/3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52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513013"/>
            <a:ext cx="9144000" cy="1845982"/>
          </a:xfrm>
          <a:solidFill>
            <a:schemeClr val="tx1"/>
          </a:solidFill>
          <a:effectLst/>
        </p:spPr>
        <p:txBody>
          <a:bodyPr anchor="ctr">
            <a:normAutofit/>
          </a:bodyPr>
          <a:lstStyle/>
          <a:p>
            <a:pPr algn="ctr"/>
            <a:r>
              <a:rPr lang="en-US" sz="5000" cap="none" dirty="0">
                <a:solidFill>
                  <a:srgbClr val="F9E2F7"/>
                </a:solidFill>
              </a:rPr>
              <a:t>Sampling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B57E40C-625B-9241-A68C-0AA4EDB16648}"/>
              </a:ext>
            </a:extLst>
          </p:cNvPr>
          <p:cNvSpPr txBox="1">
            <a:spLocks/>
          </p:cNvSpPr>
          <p:nvPr/>
        </p:nvSpPr>
        <p:spPr>
          <a:xfrm>
            <a:off x="0" y="6064625"/>
            <a:ext cx="8647113" cy="7933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198898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Treat simple summary statistics with skepticism.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4000" dirty="0"/>
              <a:t>Be sure to consider uncertainty before being misled  by exceptional values.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0" tIns="137160" rIns="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Lessons: Small Samples, Large Uncertainty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9844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513013"/>
            <a:ext cx="9144000" cy="1845982"/>
          </a:xfrm>
          <a:solidFill>
            <a:schemeClr val="tx1"/>
          </a:solidFill>
          <a:effectLst/>
        </p:spPr>
        <p:txBody>
          <a:bodyPr anchor="ctr">
            <a:normAutofit/>
          </a:bodyPr>
          <a:lstStyle/>
          <a:p>
            <a:pPr algn="ctr"/>
            <a:r>
              <a:rPr lang="en-US" sz="5000" cap="none" dirty="0">
                <a:solidFill>
                  <a:srgbClr val="F9E2F7"/>
                </a:solidFill>
              </a:rPr>
              <a:t>Confidence Intervals</a:t>
            </a:r>
            <a:br>
              <a:rPr lang="en-US" sz="5000" cap="none" dirty="0">
                <a:solidFill>
                  <a:srgbClr val="F9E2F7"/>
                </a:solidFill>
              </a:rPr>
            </a:br>
            <a:r>
              <a:rPr lang="en-US" sz="5000" cap="none" dirty="0">
                <a:solidFill>
                  <a:srgbClr val="F9E2F7"/>
                </a:solidFill>
              </a:rPr>
              <a:t>Plausible values of a parameter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41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B57E40C-625B-9241-A68C-0AA4EDB16648}"/>
              </a:ext>
            </a:extLst>
          </p:cNvPr>
          <p:cNvSpPr txBox="1">
            <a:spLocks/>
          </p:cNvSpPr>
          <p:nvPr/>
        </p:nvSpPr>
        <p:spPr>
          <a:xfrm>
            <a:off x="0" y="6064625"/>
            <a:ext cx="8647113" cy="7933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5549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000" dirty="0"/>
              <a:t>Values for the parameter lying </a:t>
            </a:r>
            <a:r>
              <a:rPr lang="en-US" sz="4000" b="1" dirty="0"/>
              <a:t>within the confidence interval are plausible</a:t>
            </a:r>
            <a:r>
              <a:rPr lang="en-US" sz="4000" dirty="0"/>
              <a:t>, given the data and our agreed upon confidence.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4000" dirty="0"/>
              <a:t>Values for the parameter lying </a:t>
            </a:r>
            <a:r>
              <a:rPr lang="en-US" sz="4000" b="1" dirty="0"/>
              <a:t>outside the interval are less plausible</a:t>
            </a:r>
            <a:r>
              <a:rPr lang="en-US" sz="4000" dirty="0"/>
              <a:t>, given the data and our agreed upon confidence.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Confidence Intervals (CI’s)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034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51212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A rough estimate of the 95% CI for the mean is: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sz="5000" dirty="0"/>
                  <a:t>Lower 95% CI: </a:t>
                </a:r>
                <a14:m>
                  <m:oMath xmlns:m="http://schemas.openxmlformats.org/officeDocument/2006/math">
                    <m:acc>
                      <m:accPr>
                        <m:chr m:val="̄"/>
                        <m:ctrlPr>
                          <a:rPr lang="en-US" sz="5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sz="500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acc>
                    <m:r>
                      <a:rPr lang="en-US" sz="5000" i="1">
                        <a:latin typeface="Cambria Math" panose="02040503050406030204" pitchFamily="18" charset="0"/>
                      </a:rPr>
                      <m:t>−2</m:t>
                    </m:r>
                    <m:sSub>
                      <m:sSubPr>
                        <m:ctrlPr>
                          <a:rPr lang="en-US" sz="5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000" i="1">
                            <a:latin typeface="Cambria Math" panose="02040503050406030204" pitchFamily="18" charset="0"/>
                          </a:rPr>
                          <m:t>𝑆𝐸</m:t>
                        </m:r>
                      </m:e>
                      <m:sub>
                        <m:acc>
                          <m:accPr>
                            <m:chr m:val="̄"/>
                            <m:ctrlPr>
                              <a:rPr lang="en-US" sz="5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sz="5000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</m:acc>
                      </m:sub>
                    </m:sSub>
                  </m:oMath>
                </a14:m>
                <a:r>
                  <a:rPr lang="en-US" sz="5000" dirty="0"/>
                  <a:t> </a:t>
                </a:r>
              </a:p>
              <a:p>
                <a:pPr marL="0" indent="0" algn="ctr">
                  <a:buNone/>
                </a:pPr>
                <a:r>
                  <a:rPr lang="en-US" sz="5000" dirty="0"/>
                  <a:t>Upper 95% CI: </a:t>
                </a:r>
                <a14:m>
                  <m:oMath xmlns:m="http://schemas.openxmlformats.org/officeDocument/2006/math">
                    <m:acc>
                      <m:accPr>
                        <m:chr m:val="̄"/>
                        <m:ctrlPr>
                          <a:rPr lang="en-US" sz="50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sz="500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acc>
                    <m:r>
                      <a:rPr lang="en-US" sz="5000" i="1">
                        <a:latin typeface="Cambria Math" panose="02040503050406030204" pitchFamily="18" charset="0"/>
                      </a:rPr>
                      <m:t>+2</m:t>
                    </m:r>
                    <m:sSub>
                      <m:sSubPr>
                        <m:ctrlPr>
                          <a:rPr lang="en-US" sz="5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000" i="1">
                            <a:latin typeface="Cambria Math" panose="02040503050406030204" pitchFamily="18" charset="0"/>
                          </a:rPr>
                          <m:t>𝑆𝐸</m:t>
                        </m:r>
                      </m:e>
                      <m:sub>
                        <m:acc>
                          <m:accPr>
                            <m:chr m:val="̄"/>
                            <m:ctrlPr>
                              <a:rPr lang="en-US" sz="5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sz="5000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</m:acc>
                      </m:sub>
                    </m:sSub>
                  </m:oMath>
                </a14:m>
                <a:endParaRPr lang="en-US" sz="5000" dirty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r>
                  <a:rPr lang="en-US" sz="1800" dirty="0"/>
                  <a:t>(Assuming normally distributed population and/or sufficiently large sample size)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5121275"/>
              </a:xfrm>
              <a:blipFill>
                <a:blip r:embed="rId2"/>
                <a:stretch>
                  <a:fillRect l="-1852" t="-12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The 2SE Rule of Thumb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97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Visualizing 95% Confidence Intervals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5B519-3EE9-BE49-8F3E-4BFB4F726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4158"/>
            <a:ext cx="9144000" cy="486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5735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Correct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👍</a:t>
            </a:r>
            <a:endParaRPr lang="en-US" dirty="0">
              <a:solidFill>
                <a:schemeClr val="accent1"/>
              </a:solidFill>
            </a:endParaRPr>
          </a:p>
          <a:p>
            <a:pPr marL="401638" indent="0">
              <a:buNone/>
            </a:pPr>
            <a:r>
              <a:rPr lang="en-US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95% of 95% confidence intervals calculated from samples include the population mean.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Also correct </a:t>
            </a:r>
            <a:r>
              <a:rPr lang="en-US" dirty="0"/>
              <a:t>👍</a:t>
            </a:r>
            <a:endParaRPr lang="en-US" dirty="0">
              <a:solidFill>
                <a:schemeClr val="accent1"/>
              </a:solidFill>
            </a:endParaRPr>
          </a:p>
          <a:p>
            <a:pPr marL="350838" indent="0">
              <a:buNone/>
            </a:pPr>
            <a:r>
              <a:rPr lang="en-US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 are 95% confident that the population mean lies within the 95% confidence interval.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Not correct </a:t>
            </a:r>
            <a:r>
              <a:rPr lang="en-US" dirty="0"/>
              <a:t>👎</a:t>
            </a:r>
            <a:endParaRPr lang="en-US" dirty="0">
              <a:solidFill>
                <a:srgbClr val="FF0000"/>
              </a:solidFill>
            </a:endParaRPr>
          </a:p>
          <a:p>
            <a:pPr marL="401638" indent="0">
              <a:buNone/>
            </a:pPr>
            <a:r>
              <a:rPr lang="en-US" i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There’s a 95% probability that the population mean is within the 95% confidence interval.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Interpreting Confidence Intervals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2534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96B5C8-64B8-49A7-8A12-6C366EA4C3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201" t="23881" r="22320" b="14780"/>
          <a:stretch/>
        </p:blipFill>
        <p:spPr>
          <a:xfrm>
            <a:off x="393699" y="1576202"/>
            <a:ext cx="8414061" cy="496429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Example: Human Gene Lengths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524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DF2F2C-B714-4F6E-BB90-F30286BD3A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226" t="25267" r="24074" b="10276"/>
          <a:stretch/>
        </p:blipFill>
        <p:spPr>
          <a:xfrm>
            <a:off x="862996" y="1695036"/>
            <a:ext cx="7418008" cy="466131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95% CI for Mean Human Gene Length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394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Let’s look at the web app from the book </a:t>
            </a:r>
            <a:r>
              <a:rPr lang="en-US" dirty="0">
                <a:hlinkClick r:id="rId2"/>
              </a:rPr>
              <a:t>link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Confidence Intervals: Book’s Web App.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48</a:t>
            </a:fld>
            <a:endParaRPr lang="en-US"/>
          </a:p>
        </p:txBody>
      </p:sp>
      <p:pic>
        <p:nvPicPr>
          <p:cNvPr id="6" name="Picture 5" descr="figs/ciwebap.png">
            <a:extLst>
              <a:ext uri="{FF2B5EF4-FFF2-40B4-BE49-F238E27FC236}">
                <a16:creationId xmlns:a16="http://schemas.microsoft.com/office/drawing/2014/main" id="{4E957B45-C307-4504-9322-436B271A3752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697472" y="2578101"/>
            <a:ext cx="6146444" cy="3517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317479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513013"/>
            <a:ext cx="9144000" cy="1845982"/>
          </a:xfrm>
          <a:solidFill>
            <a:schemeClr val="tx1"/>
          </a:solidFill>
          <a:effectLst/>
        </p:spPr>
        <p:txBody>
          <a:bodyPr anchor="ctr">
            <a:normAutofit fontScale="90000"/>
          </a:bodyPr>
          <a:lstStyle/>
          <a:p>
            <a:pPr algn="ctr"/>
            <a:r>
              <a:rPr lang="en-US" sz="5000" cap="none" dirty="0" err="1">
                <a:solidFill>
                  <a:srgbClr val="F9E2F7"/>
                </a:solidFill>
              </a:rPr>
              <a:t>Pseudoreplication</a:t>
            </a:r>
            <a:br>
              <a:rPr lang="en-US" sz="5000" cap="none" dirty="0">
                <a:solidFill>
                  <a:srgbClr val="F9E2F7"/>
                </a:solidFill>
              </a:rPr>
            </a:br>
            <a:r>
              <a:rPr lang="en-US" sz="5000" cap="none" dirty="0">
                <a:solidFill>
                  <a:srgbClr val="F9E2F7"/>
                </a:solidFill>
              </a:rPr>
              <a:t>When your confidence is undeserved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49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B57E40C-625B-9241-A68C-0AA4EDB16648}"/>
              </a:ext>
            </a:extLst>
          </p:cNvPr>
          <p:cNvSpPr txBox="1">
            <a:spLocks/>
          </p:cNvSpPr>
          <p:nvPr/>
        </p:nvSpPr>
        <p:spPr>
          <a:xfrm>
            <a:off x="0" y="6064625"/>
            <a:ext cx="8647113" cy="7933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78503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We </a:t>
            </a:r>
            <a:r>
              <a:rPr lang="en-US" sz="4000" b="1" dirty="0">
                <a:solidFill>
                  <a:srgbClr val="0070C0"/>
                </a:solidFill>
              </a:rPr>
              <a:t>sample</a:t>
            </a:r>
            <a:r>
              <a:rPr lang="en-US" sz="4000" dirty="0"/>
              <a:t> because we cannot measure the </a:t>
            </a:r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entire population.</a:t>
            </a:r>
          </a:p>
          <a:p>
            <a:pPr marL="0" indent="0">
              <a:buNone/>
            </a:pPr>
            <a:endParaRPr lang="en-US" sz="10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US" sz="4000" dirty="0"/>
              <a:t>When we take samples, we cannot see the sampling distribution.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4000" dirty="0"/>
              <a:t>Still, considering the process of </a:t>
            </a:r>
            <a:r>
              <a:rPr lang="en-US" sz="4000" b="1" dirty="0">
                <a:solidFill>
                  <a:srgbClr val="0070C0"/>
                </a:solidFill>
              </a:rPr>
              <a:t>sampling</a:t>
            </a:r>
            <a:r>
              <a:rPr lang="en-US" sz="4000" dirty="0"/>
              <a:t> allows us to quantify the uncertainty in estimates.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Sampling, What’s the point?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229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Pseudoreplication is the error that occurs when samples are not independent, but they are treated as though they are.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Thus the sample size is smaller than claimed.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Pseudoreplication provides a false sense of high certainty.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What is Pseudoreplication?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7777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are interested in estimating the average pulse rate of mountain climbers.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Since they are hard to find, you decide to take 10 measurements from each climber.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You study 6 climbers, so you have 60 measures.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What is your sample size (n)?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Example: Pseudoreplication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741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are interested in estimating the average pulse rate of mountain climbers.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Since they are hard to find, you decide to take 10 measurements from each climber.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You study 6 climbers, so you have 60 measures 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Take the mean for each climber, so that you have 6 pulse rates, one for each climber (n=6).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Avoiding </a:t>
            </a:r>
            <a:r>
              <a:rPr lang="en-US" sz="4000" dirty="0" err="1">
                <a:solidFill>
                  <a:srgbClr val="F9E2F7"/>
                </a:solidFill>
              </a:rPr>
              <a:t>Pseudoreplication</a:t>
            </a:r>
            <a:endParaRPr lang="en-US" sz="4000" dirty="0">
              <a:solidFill>
                <a:srgbClr val="F9E2F7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6750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513013"/>
            <a:ext cx="9144000" cy="1845982"/>
          </a:xfrm>
          <a:solidFill>
            <a:schemeClr val="tx1"/>
          </a:solidFill>
          <a:effectLst/>
        </p:spPr>
        <p:txBody>
          <a:bodyPr anchor="ctr">
            <a:normAutofit/>
          </a:bodyPr>
          <a:lstStyle/>
          <a:p>
            <a:pPr algn="ctr"/>
            <a:r>
              <a:rPr lang="en-US" sz="5000" cap="none" dirty="0">
                <a:solidFill>
                  <a:srgbClr val="F9E2F7"/>
                </a:solidFill>
              </a:rPr>
              <a:t>Estimation Uncertainty Summary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53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B57E40C-625B-9241-A68C-0AA4EDB16648}"/>
              </a:ext>
            </a:extLst>
          </p:cNvPr>
          <p:cNvSpPr txBox="1">
            <a:spLocks/>
          </p:cNvSpPr>
          <p:nvPr/>
        </p:nvSpPr>
        <p:spPr>
          <a:xfrm>
            <a:off x="0" y="6064625"/>
            <a:ext cx="8647113" cy="7933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519769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600" y="1600200"/>
            <a:ext cx="8445500" cy="512127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/>
              <a:t>Parameter estimates are influenced by chance.</a:t>
            </a:r>
          </a:p>
          <a:p>
            <a:pPr>
              <a:buFontTx/>
              <a:buChar char="-"/>
            </a:pPr>
            <a:r>
              <a:rPr lang="en-US" dirty="0"/>
              <a:t>The sampling distribution considers what could have happened upon sampling.</a:t>
            </a:r>
          </a:p>
          <a:p>
            <a:pPr>
              <a:buFontTx/>
              <a:buChar char="-"/>
            </a:pPr>
            <a:r>
              <a:rPr lang="en-US" dirty="0"/>
              <a:t>The standard error is the standard deviation of the sampling distribution. </a:t>
            </a:r>
          </a:p>
          <a:p>
            <a:pPr>
              <a:buFontTx/>
              <a:buChar char="-"/>
            </a:pPr>
            <a:r>
              <a:rPr lang="en-US" dirty="0"/>
              <a:t>Confidence intervals bound plausible parameter values.</a:t>
            </a:r>
          </a:p>
          <a:p>
            <a:pPr>
              <a:buFontTx/>
              <a:buChar char="-"/>
            </a:pPr>
            <a:r>
              <a:rPr lang="en-US" dirty="0"/>
              <a:t>Uncertainty decreases and precision increases with sample size.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Key Points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53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Here are the two right* ways to think about the process of taking a </a:t>
            </a:r>
            <a:r>
              <a:rPr lang="en-US" b="1" dirty="0">
                <a:solidFill>
                  <a:srgbClr val="0070C0"/>
                </a:solidFill>
              </a:rPr>
              <a:t>sample</a:t>
            </a:r>
            <a:r>
              <a:rPr lang="en-US" dirty="0"/>
              <a:t> from a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population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  <a:p>
            <a:r>
              <a:rPr lang="en-US" sz="2800" dirty="0"/>
              <a:t>If you had a full population and made an estimate from a sample of size n. 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800" dirty="0"/>
              <a:t>Think about the PROCESS that generates your population data, what would a sample generated by this process look like? (e.g. flipping a coin).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1600" dirty="0"/>
              <a:t>* But sometimes one is more convenient than the other.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Two Ways to Conceptualize Sampling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71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513013"/>
            <a:ext cx="9144000" cy="1845982"/>
          </a:xfrm>
          <a:solidFill>
            <a:schemeClr val="tx1"/>
          </a:solidFill>
          <a:effectLst/>
        </p:spPr>
        <p:txBody>
          <a:bodyPr anchor="ctr">
            <a:normAutofit/>
          </a:bodyPr>
          <a:lstStyle/>
          <a:p>
            <a:pPr algn="ctr"/>
            <a:r>
              <a:rPr lang="en-US" sz="5000" cap="none" dirty="0">
                <a:solidFill>
                  <a:srgbClr val="F9E2F7"/>
                </a:solidFill>
              </a:rPr>
              <a:t>Getting a feel for sampling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7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B57E40C-625B-9241-A68C-0AA4EDB16648}"/>
              </a:ext>
            </a:extLst>
          </p:cNvPr>
          <p:cNvSpPr txBox="1">
            <a:spLocks/>
          </p:cNvSpPr>
          <p:nvPr/>
        </p:nvSpPr>
        <p:spPr>
          <a:xfrm>
            <a:off x="0" y="6064625"/>
            <a:ext cx="8647113" cy="79337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47153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3623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 two easy steps:</a:t>
            </a:r>
          </a:p>
          <a:p>
            <a:pPr marL="0" indent="0">
              <a:buNone/>
            </a:pPr>
            <a:endParaRPr lang="en-US" sz="1000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a </a:t>
            </a:r>
            <a:r>
              <a:rPr lang="en-US" b="1" dirty="0">
                <a:solidFill>
                  <a:srgbClr val="0070C0"/>
                </a:solidFill>
              </a:rPr>
              <a:t>sample</a:t>
            </a:r>
            <a:r>
              <a:rPr lang="en-US" dirty="0"/>
              <a:t> of size 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the parameter estimates.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This is how we do science.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Generating a Sample From a Population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84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6"/>
                </a:solidFill>
              </a:rPr>
              <a:t>population</a:t>
            </a:r>
            <a:r>
              <a:rPr lang="en-US" dirty="0"/>
              <a:t> of 180 diamonds of different sizes and colors.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2C85D7-A13A-FE48-B9E2-AFE1ABDD9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137160" rIns="91440" bIns="13716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rgbClr val="F9E2F7"/>
                </a:solidFill>
              </a:rPr>
              <a:t>A Population of Diamonds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A7CA40-962C-44FF-A59C-43E0D25445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/>
        </p:blipFill>
        <p:spPr>
          <a:xfrm>
            <a:off x="456471" y="2746017"/>
            <a:ext cx="8230313" cy="411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342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5233</TotalTime>
  <Words>1562</Words>
  <Application>Microsoft Macintosh PowerPoint</Application>
  <PresentationFormat>On-screen Show (4:3)</PresentationFormat>
  <Paragraphs>448</Paragraphs>
  <Slides>54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9" baseType="lpstr">
      <vt:lpstr>Arial</vt:lpstr>
      <vt:lpstr>Calibri</vt:lpstr>
      <vt:lpstr>Cambria Math</vt:lpstr>
      <vt:lpstr>Courier</vt:lpstr>
      <vt:lpstr>Office Theme</vt:lpstr>
      <vt:lpstr>Estimation with Uncertainty</vt:lpstr>
      <vt:lpstr>Key Learning Objectives</vt:lpstr>
      <vt:lpstr>Samples Take Their Value by Chance</vt:lpstr>
      <vt:lpstr>Sampling</vt:lpstr>
      <vt:lpstr>Sampling, What’s the point?</vt:lpstr>
      <vt:lpstr>Two Ways to Conceptualize Sampling</vt:lpstr>
      <vt:lpstr>Getting a feel for sampling</vt:lpstr>
      <vt:lpstr>Generating a Sample From a Population</vt:lpstr>
      <vt:lpstr>A Population of Diamonds</vt:lpstr>
      <vt:lpstr>A Sample of 20 Diamonds</vt:lpstr>
      <vt:lpstr>Another Sample of 20 Diamonds</vt:lpstr>
      <vt:lpstr>And Another Sample of 20 Diamonds</vt:lpstr>
      <vt:lpstr>One Last Sample of 20 Diamonds</vt:lpstr>
      <vt:lpstr>Sampling Diamonds: Lessons Learned</vt:lpstr>
      <vt:lpstr>The sampling distribution! </vt:lpstr>
      <vt:lpstr>The Sampling Distribution</vt:lpstr>
      <vt:lpstr>Generating A Sampling Distribution</vt:lpstr>
      <vt:lpstr>The Sampling Distribution of Diamonds</vt:lpstr>
      <vt:lpstr>The Sampling Distribution of Diamond Size</vt:lpstr>
      <vt:lpstr>The Sampling Distribution of Small Gold Diamonds</vt:lpstr>
      <vt:lpstr>The Joint Sampling Distribution</vt:lpstr>
      <vt:lpstr>Variability in Estimates Decreases with N</vt:lpstr>
      <vt:lpstr>Sampling Distribution: Book’s Web App.</vt:lpstr>
      <vt:lpstr>Standard error</vt:lpstr>
      <vt:lpstr>The Standard Error: Definition</vt:lpstr>
      <vt:lpstr>Standard Error: Key Math &amp; Concepts</vt:lpstr>
      <vt:lpstr>The standard error:  Example: Uncertainty in the mean height of NBA players</vt:lpstr>
      <vt:lpstr>🏀 Sampling Basketball Players 🏀</vt:lpstr>
      <vt:lpstr>Generate a Sample From the Population</vt:lpstr>
      <vt:lpstr>Generating the Sampling Dist. of NBA Heights</vt:lpstr>
      <vt:lpstr>Compare: Population to Sampling Distribution</vt:lpstr>
      <vt:lpstr>The Standard Error &amp; The Sampling Distribution</vt:lpstr>
      <vt:lpstr>Comparing ssampling distribution to σ_x/√n</vt:lpstr>
      <vt:lpstr>Estimating the Standard Error</vt:lpstr>
      <vt:lpstr>Sample size, uncertainty,  and the Standard Error</vt:lpstr>
      <vt:lpstr>SE Decreases with Sample Size</vt:lpstr>
      <vt:lpstr>Small Samples, Large Uncertainty slide 1/3 </vt:lpstr>
      <vt:lpstr>Small Samples, Large Uncertainty slide 2/3 </vt:lpstr>
      <vt:lpstr>Small Samples, Large Uncertainty slide 3/3 </vt:lpstr>
      <vt:lpstr>Lessons: Small Samples, Large Uncertainty</vt:lpstr>
      <vt:lpstr>Confidence Intervals Plausible values of a parameter</vt:lpstr>
      <vt:lpstr>Confidence Intervals (CI’s)</vt:lpstr>
      <vt:lpstr>The 2SE Rule of Thumb</vt:lpstr>
      <vt:lpstr>Visualizing 95% Confidence Intervals</vt:lpstr>
      <vt:lpstr>Interpreting Confidence Intervals</vt:lpstr>
      <vt:lpstr>Example: Human Gene Lengths</vt:lpstr>
      <vt:lpstr>95% CI for Mean Human Gene Length</vt:lpstr>
      <vt:lpstr>Confidence Intervals: Book’s Web App.</vt:lpstr>
      <vt:lpstr>Pseudoreplication When your confidence is undeserved</vt:lpstr>
      <vt:lpstr>What is Pseudoreplication?</vt:lpstr>
      <vt:lpstr>Example: Pseudoreplication</vt:lpstr>
      <vt:lpstr>Avoiding Pseudoreplication</vt:lpstr>
      <vt:lpstr>Estimation Uncertainty Summary</vt:lpstr>
      <vt:lpstr>Key Points</vt:lpstr>
    </vt:vector>
  </TitlesOfParts>
  <LinksUpToDate>false</LinksUpToDate>
  <SharedDoc>false</SharedDoc>
  <HyperlinksChanged>false</HyperlinksChanged>
  <AppVersion>16.0016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 4. Describing Data</dc:title>
  <dc:creator/>
  <cp:keywords/>
  <cp:lastModifiedBy>Microsoft Office User</cp:lastModifiedBy>
  <cp:revision>109</cp:revision>
  <dcterms:created xsi:type="dcterms:W3CDTF">2019-04-16T05:43:55Z</dcterms:created>
  <dcterms:modified xsi:type="dcterms:W3CDTF">2019-07-23T04:16:53Z</dcterms:modified>
</cp:coreProperties>
</file>